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Slab"/>
      <p:regular r:id="rId31"/>
      <p:bold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Helvetica Neue"/>
      <p:regular r:id="rId45"/>
      <p:bold r:id="rId46"/>
      <p:italic r:id="rId47"/>
      <p:boldItalic r:id="rId48"/>
    </p:embeddedFont>
    <p:embeddedFont>
      <p:font typeface="Helvetica Neue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3" roundtripDataSignature="AMtx7mgMaJgLjCdxapwvHDJ/4mAThP5f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HelveticaNeue-bold.fntdata"/><Relationship Id="rId45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boldItalic.fntdata"/><Relationship Id="rId47" Type="http://schemas.openxmlformats.org/officeDocument/2006/relationships/font" Target="fonts/HelveticaNeue-italic.fntdata"/><Relationship Id="rId49" Type="http://schemas.openxmlformats.org/officeDocument/2006/relationships/font" Target="fonts/HelveticaNeue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Slab-regular.fntdata"/><Relationship Id="rId30" Type="http://schemas.openxmlformats.org/officeDocument/2006/relationships/slide" Target="slides/slide24.xml"/><Relationship Id="rId33" Type="http://schemas.openxmlformats.org/officeDocument/2006/relationships/font" Target="fonts/Roboto-regular.fntdata"/><Relationship Id="rId32" Type="http://schemas.openxmlformats.org/officeDocument/2006/relationships/font" Target="fonts/RobotoSlab-bold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Light-italic.fntdata"/><Relationship Id="rId50" Type="http://schemas.openxmlformats.org/officeDocument/2006/relationships/font" Target="fonts/HelveticaNeueLight-bold.fntdata"/><Relationship Id="rId53" Type="http://customschemas.google.com/relationships/presentationmetadata" Target="metadata"/><Relationship Id="rId52" Type="http://schemas.openxmlformats.org/officeDocument/2006/relationships/font" Target="fonts/HelveticaNeue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364634b0a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d364634b0a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364634b0a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gd364634b0a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01744e478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gd01744e478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364634b0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d364634b0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90cdbe183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c90cdbe183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01744e478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d01744e478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01744e478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d01744e478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364634b0a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gd364634b0a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01744e478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gd01744e478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01744e478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d01744e478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364634b0a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d364634b0a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2897d280a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ge2897d280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37b425c33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2" name="Google Shape;462;ge37b425c33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364634b0a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d364634b0a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364634b0a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gd364634b0a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364634b0a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d364634b0a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90cdbe183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c90cdbe183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364634b0a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d364634b0a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364634b0a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d364634b0a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364634b0a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d364634b0a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1744e478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d01744e478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01744e478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gd01744e478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5.jpg"/><Relationship Id="rId6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6" name="Google Shape;66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67" name="Google Shape;67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8" name="Google Shape;6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9" name="Google Shape;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3">
  <p:cSld name="TITLE_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c90cdbe183_0_6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" name="Google Shape;16;gc90cdbe183_0_6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7" name="Google Shape;17;gc90cdbe183_0_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93" name="Google Shape;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" name="Google Shape;95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9" name="Google Shape;99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0" name="Google Shape;100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0" name="Google Shape;12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1" name="Google Shape;12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5" name="Google Shape;1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0" name="Google Shape;13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5" name="Google Shape;13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" name="Google Shape;1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" name="Google Shape;14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4" name="Google Shape;14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6" name="Google Shape;14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4">
  <p:cSld name="TITLE_5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c90cdbe183_0_12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0" name="Google Shape;20;gc90cdbe183_0_12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1" name="Google Shape;21;gc90cdbe183_0_12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2" name="Google Shape;15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8" name="Google Shape;15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66" name="Google Shape;1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7" name="Google Shape;1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9" name="Google Shape;16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0" name="Google Shape;17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" name="Google Shape;173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8" name="Google Shape;20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5">
  <p:cSld name="TITLE_6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c90cdbe183_0_23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7" name="Google Shape;27;gc90cdbe183_0_23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8" name="Google Shape;28;gc90cdbe183_0_23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9" name="Google Shape;22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0" name="Google Shape;23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32" name="Google Shape;23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6">
  <p:cSld name="TITLE_7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c90cdbe183_0_33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1" name="Google Shape;31;gc90cdbe183_0_33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2" name="Google Shape;32;gc90cdbe183_0_33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8f80b0d32_0_10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5" name="Google Shape;35;gc8f80b0d32_0_10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6" name="Google Shape;36;gc8f80b0d32_0_10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c8f80b0d32_0_19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9" name="Google Shape;39;gc8f80b0d32_0_19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gc8f80b0d32_0_19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hyperlink" Target="https://docs.aws.amazon.com/AWSEC2/latest/UserGuide/instance-types.html" TargetMode="External"/><Relationship Id="rId7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hyperlink" Target="https://docs.aws.amazon.com/sagemaker/latest/dg/how-it-works-training.html" TargetMode="External"/><Relationship Id="rId8" Type="http://schemas.openxmlformats.org/officeDocument/2006/relationships/hyperlink" Target="https://sagemaker.readthedocs.io/en/stable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hyperlink" Target="https://docs.aws.amazon.com/AWSEC2/latest/UserGuide/user-data.html" TargetMode="External"/><Relationship Id="rId5" Type="http://schemas.openxmlformats.org/officeDocument/2006/relationships/image" Target="../media/image22.png"/><Relationship Id="rId6" Type="http://schemas.openxmlformats.org/officeDocument/2006/relationships/hyperlink" Target="https://blog.ipswitch.com/how-to-create-an-ec2-instance-with-python" TargetMode="External"/><Relationship Id="rId7" Type="http://schemas.openxmlformats.org/officeDocument/2006/relationships/hyperlink" Target="https://blog.ipswitch.com/managing-aws-ec2-infrastructure-with-python" TargetMode="External"/><Relationship Id="rId8" Type="http://schemas.openxmlformats.org/officeDocument/2006/relationships/hyperlink" Target="https://angus.readthedocs.io/en/2014/amazon/transfer-files-between-instance.html" TargetMode="External"/><Relationship Id="rId10" Type="http://schemas.openxmlformats.org/officeDocument/2006/relationships/hyperlink" Target="https://aws.amazon.com/getting-started/hands-on/build-train-deploy-machine-learning-model-sagemaker/?nc1=h_l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hyperlink" Target="https://aws.amazon.com/premiumsupport/knowledge-center/create-and-activate-aws-account/?nc1=h_l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hyperlink" Target="https://docs.aws.amazon.com/cli/latest/userguide/install-cliv2.html" TargetMode="External"/><Relationship Id="rId6" Type="http://schemas.openxmlformats.org/officeDocument/2006/relationships/hyperlink" Target="https://boto3.amazonaws.com/v1/documentation/api/latest/index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"/>
          <p:cNvSpPr txBox="1"/>
          <p:nvPr>
            <p:ph idx="2" type="title"/>
          </p:nvPr>
        </p:nvSpPr>
        <p:spPr>
          <a:xfrm>
            <a:off x="1935325" y="3325975"/>
            <a:ext cx="7013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Introduction to AWS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4" name="Google Shape;334;gd364634b0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5" name="Google Shape;335;gd364634b0a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d364634b0a_0_10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" name="Google Shape;337;gd364634b0a_0_1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38" name="Google Shape;338;gd364634b0a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d364634b0a_0_1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Handling users: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IAM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d364634b0a_0_10"/>
          <p:cNvSpPr txBox="1"/>
          <p:nvPr/>
        </p:nvSpPr>
        <p:spPr>
          <a:xfrm>
            <a:off x="4406375" y="397675"/>
            <a:ext cx="4373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root account only has one user and is highly recommended to add additional users for each purpose with their own credentials.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50"/>
              <a:buFont typeface="Arial"/>
              <a:buChar char="●"/>
            </a:pPr>
            <a:r>
              <a:rPr b="1" i="0" lang="en" sz="155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 not share credentials accounts with anyone!!!</a:t>
            </a:r>
            <a:endParaRPr b="1" i="0" sz="1550" u="none" cap="none" strike="noStrike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 are enabled at global level: not tied to an specific region.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Users can be grouped in groups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Each user can have different permissions ( called policies )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Default permissions can be granted at group level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5" name="Google Shape;345;gd364634b0a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6" name="Google Shape;346;gd364634b0a_0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d364634b0a_0_92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gd364634b0a_0_9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49" name="Google Shape;349;gd364634b0a_0_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d364634b0a_0_9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IAM Roles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d364634b0a_0_92"/>
          <p:cNvSpPr txBox="1"/>
          <p:nvPr/>
        </p:nvSpPr>
        <p:spPr>
          <a:xfrm>
            <a:off x="4406375" y="2150275"/>
            <a:ext cx="43734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Roles are sets of permissions which can be provided to any AWS service to use another service in your behalf.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6" name="Google Shape;356;gd01744e478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7" name="Google Shape;357;gd01744e478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d01744e478_0_75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gd01744e478_0_7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60" name="Google Shape;360;gd01744e478_0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d01744e478_0_7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Storage service: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S3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d01744e478_0_75"/>
          <p:cNvSpPr txBox="1"/>
          <p:nvPr/>
        </p:nvSpPr>
        <p:spPr>
          <a:xfrm>
            <a:off x="4585225" y="310225"/>
            <a:ext cx="4073400" cy="4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 a very cheap service to store information organized in </a:t>
            </a: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buckets</a:t>
            </a: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b="1" i="0" lang="en" sz="13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bucket is tied to an specific region</a:t>
            </a: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It can’t be seen from instances in other regions.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Encryption can be enabled for the files stored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Bucket name should be globally unique.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transfer between regions is charged. The user can enable cross region replication.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several different types of buckets: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Standard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Infrequent access (IA)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Intelligent tier (IT)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One infrequent access (IA)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Glacier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Glacier Deep Archive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gd01744e478_0_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7825" y="3326730"/>
            <a:ext cx="816950" cy="8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68" name="Google Shape;368;gd364634b0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9" name="Google Shape;369;gd364634b0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d364634b0a_0_0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1" name="Google Shape;371;gd364634b0a_0_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72" name="Google Shape;372;gd364634b0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d364634b0a_0_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Storage service: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S3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d364634b0a_0_0"/>
          <p:cNvSpPr txBox="1"/>
          <p:nvPr/>
        </p:nvSpPr>
        <p:spPr>
          <a:xfrm>
            <a:off x="4419600" y="1936350"/>
            <a:ext cx="43734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 can enable: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○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Permissions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○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Versioning ( not git, internal 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○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Lifecycle ( change the type of bucket according to time interval 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gd364634b0a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7825" y="3326730"/>
            <a:ext cx="816950" cy="8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80" name="Google Shape;380;gc90cdbe183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81" name="Google Shape;381;gc90cdbe183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c90cdbe183_0_67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gc90cdbe183_0_6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84" name="Google Shape;384;gc90cdbe183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c90cdbe183_0_6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Virtual machine service: EC2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c90cdbe183_0_67"/>
          <p:cNvSpPr txBox="1"/>
          <p:nvPr/>
        </p:nvSpPr>
        <p:spPr>
          <a:xfrm>
            <a:off x="4174150" y="336150"/>
            <a:ext cx="4648800" cy="4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particular, if we want to rent a computer, the service to use is </a:t>
            </a:r>
            <a:r>
              <a:rPr b="1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EC2.</a:t>
            </a:r>
            <a:endParaRPr b="1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1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EC2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service has many different types of computers called “instances” grouped in families and subfamilies: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○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Family ( T, C, G,....)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■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Subfamily. ( T2.micro, T2.medium…)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Instance types official documentation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Every instances comes with it’s own hard drive, but it is  ‘volatile’. (disappears when whe machine is terminated)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gc90cdbe183_0_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5325" y="3083480"/>
            <a:ext cx="865150" cy="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92" name="Google Shape;392;gd01744e478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93" name="Google Shape;393;gd01744e478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d01744e478_0_26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" name="Google Shape;395;gd01744e478_0_2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96" name="Google Shape;396;gd01744e478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d01744e478_0_2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Virtual machine service: EC2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d01744e478_0_26"/>
          <p:cNvSpPr txBox="1"/>
          <p:nvPr/>
        </p:nvSpPr>
        <p:spPr>
          <a:xfrm>
            <a:off x="4572000" y="336150"/>
            <a:ext cx="4073400" cy="4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Additional hard drives can be attached to the current instance. ( cheap by payware: EBS service, EFS for shared service across ec2 instances like NFS )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user can select among several different types of OSs to be installed in every instance: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○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Freeware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○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Payware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○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Third parties 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Every instance is launched on an specific </a:t>
            </a:r>
            <a:r>
              <a:rPr b="1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REGION</a:t>
            </a: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Every instance has a different price per use.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d01744e478_0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5325" y="3083480"/>
            <a:ext cx="865150" cy="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04" name="Google Shape;404;gd01744e478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05" name="Google Shape;405;gd01744e478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d01744e478_0_44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gd01744e478_0_4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08" name="Google Shape;408;gd01744e478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d01744e478_0_4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Virtual machine service: EC2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d01744e478_0_44"/>
          <p:cNvSpPr txBox="1"/>
          <p:nvPr/>
        </p:nvSpPr>
        <p:spPr>
          <a:xfrm>
            <a:off x="4572000" y="336150"/>
            <a:ext cx="4073400" cy="4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Additional hard drives can be attached to the current instance. ( cheap by payware 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user can select among several different types of OSs to be installed in every instance: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○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Freeware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○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Payware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○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Third parties 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Every instance is launched on an specific </a:t>
            </a:r>
            <a:r>
              <a:rPr b="1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REGION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Every instance has a different price per use/region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d01744e478_0_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5325" y="3083480"/>
            <a:ext cx="865150" cy="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6" name="Google Shape;416;gd364634b0a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17" name="Google Shape;417;gd364634b0a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d364634b0a_0_20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" name="Google Shape;419;gd364634b0a_0_2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20" name="Google Shape;420;gd364634b0a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d364634b0a_0_2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EC2 access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d364634b0a_0_20"/>
          <p:cNvSpPr txBox="1"/>
          <p:nvPr/>
        </p:nvSpPr>
        <p:spPr>
          <a:xfrm>
            <a:off x="4572000" y="183750"/>
            <a:ext cx="4073400" cy="4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By default every instance come with a user and credentials.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Additional access is controlled by means of “</a:t>
            </a:r>
            <a:r>
              <a:rPr b="1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security groups</a:t>
            </a: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”.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Security groups</a:t>
            </a: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 controls inbound and outbound traffic to the instance. 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By default Outbound traffic is allowed.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Inbound traffic is blocked except some services and ports.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“Security groups” can control access at IP level.</a:t>
            </a:r>
            <a:endParaRPr b="0" i="0" sz="14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Every instance has a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public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IP and a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internal IP</a:t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d364634b0a_0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5325" y="3083480"/>
            <a:ext cx="865150" cy="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28" name="Google Shape;428;gd01744e478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29" name="Google Shape;429;gd01744e478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d01744e478_0_55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gd01744e478_0_5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32" name="Google Shape;432;gd01744e478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d01744e478_0_5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EC2 costs (I):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d01744e478_0_55"/>
          <p:cNvSpPr txBox="1"/>
          <p:nvPr/>
        </p:nvSpPr>
        <p:spPr>
          <a:xfrm>
            <a:off x="4572000" y="640950"/>
            <a:ext cx="4073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four delivery options that can affect the final price: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○"/>
            </a:pPr>
            <a:r>
              <a:rPr b="1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 demand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the instance is provided to the customer within seconds. (price per second after 1min)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○"/>
            </a:pPr>
            <a:r>
              <a:rPr b="1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Spot: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bidding service for instance resource ( the user specifies a threshold price to pay and the instance runs whenever the price is lower than the threshold, but it’s terminated when not losing everything)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gd01744e478_0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5325" y="3083480"/>
            <a:ext cx="865150" cy="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40" name="Google Shape;440;gd01744e478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1" name="Google Shape;441;gd01744e478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d01744e478_0_65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gd01744e478_0_6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44" name="Google Shape;444;gd01744e478_0_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d01744e478_0_6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EC2 costs (II):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d01744e478_0_65"/>
          <p:cNvSpPr txBox="1"/>
          <p:nvPr/>
        </p:nvSpPr>
        <p:spPr>
          <a:xfrm>
            <a:off x="4572000" y="717150"/>
            <a:ext cx="4073400" cy="4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333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○"/>
            </a:pPr>
            <a:r>
              <a:rPr b="1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Reserved instances: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instances permanently available for: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■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 year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■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 years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Standard instances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Convertible instances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Scheduled instances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■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Payment options: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Upfront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50% upfront, 50% end of service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End of service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Dedicated instances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Dedicated hosts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gd01744e478_0_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5325" y="3083480"/>
            <a:ext cx="865150" cy="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Google Shape;245;gd364634b0a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Google Shape;246;gd364634b0a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7" name="Google Shape;247;gd364634b0a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d364634b0a_0_40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d364634b0a_0_40"/>
          <p:cNvSpPr txBox="1"/>
          <p:nvPr/>
        </p:nvSpPr>
        <p:spPr>
          <a:xfrm>
            <a:off x="562250" y="990500"/>
            <a:ext cx="47610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Computing models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d364634b0a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438" y="1971800"/>
            <a:ext cx="6634161" cy="22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52" name="Google Shape;452;ge2897d280a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3" name="Google Shape;453;ge2897d280a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e2897d280a_0_5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ge2897d280a_0_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56" name="Google Shape;456;ge2897d280a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e2897d280a_0_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Sagemaker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e2897d280a_0_5"/>
          <p:cNvSpPr txBox="1"/>
          <p:nvPr/>
        </p:nvSpPr>
        <p:spPr>
          <a:xfrm>
            <a:off x="4392875" y="272725"/>
            <a:ext cx="4373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a self managed service which uses jupyter notebooks to: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○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Label data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○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Explore data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○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models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○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Deploy models in production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allows to carry out all the previous steps all in one or individually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has GitHub integration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Integrates with S3 service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has his own library covering many ML models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has access to boto3 ( AWS SDK )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ge2897d280a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5200" y="3083477"/>
            <a:ext cx="786025" cy="7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64" name="Google Shape;464;ge37b425c33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5" name="Google Shape;465;ge37b425c33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e37b425c33_0_2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ge37b425c33_0_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68" name="Google Shape;468;ge37b425c33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e37b425c33_0_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Sagemaker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e37b425c33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5200" y="3083477"/>
            <a:ext cx="786025" cy="7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e37b425c33_0_2"/>
          <p:cNvSpPr txBox="1"/>
          <p:nvPr/>
        </p:nvSpPr>
        <p:spPr>
          <a:xfrm>
            <a:off x="4392850" y="175400"/>
            <a:ext cx="41346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it does and how?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Official documentation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comes with many libraries already installed and different types of “Kernels” with additional libraries already installed.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train a model you can use: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Sklearn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Keras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Sagemaker library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Sagemaker studio uses particular types of instances for ML (not the regular ones)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needs to have the data stored into an S3 bucket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perform hyperparameter optimization on separate “training instances” and returns the output into another S3 bucket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Allow to “deploy” your model into another “inference instance”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76" name="Google Shape;476;gd364634b0a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7" name="Google Shape;477;gd364634b0a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d364634b0a_0_113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gd364634b0a_0_11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80" name="Google Shape;480;gd364634b0a_0_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d364634b0a_0_11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Billing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d364634b0a_0_113"/>
          <p:cNvSpPr txBox="1"/>
          <p:nvPr/>
        </p:nvSpPr>
        <p:spPr>
          <a:xfrm>
            <a:off x="4366700" y="1799150"/>
            <a:ext cx="4373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will be charged at the end of the month by every payware service used during the month. No use, no charge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bill summary is updated on a daily basis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87" name="Google Shape;487;gd364634b0a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88" name="Google Shape;488;gd364634b0a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d364634b0a_0_124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gd364634b0a_0_12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91" name="Google Shape;491;gd364634b0a_0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d364634b0a_0_12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Additional resources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d364634b0a_0_124"/>
          <p:cNvSpPr txBox="1"/>
          <p:nvPr/>
        </p:nvSpPr>
        <p:spPr>
          <a:xfrm>
            <a:off x="4366700" y="1799150"/>
            <a:ext cx="4373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Creating an AWS instance from Python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Manage EC2 instances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Transfering files to running ec2 instances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9"/>
              </a:rPr>
              <a:t>Running command during ec2 instance start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55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Sagemaker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5" name="Google Shape;255;gd364634b0a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6" name="Google Shape;256;gd364634b0a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d364634b0a_0_54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d364634b0a_0_54"/>
          <p:cNvSpPr txBox="1"/>
          <p:nvPr/>
        </p:nvSpPr>
        <p:spPr>
          <a:xfrm>
            <a:off x="562250" y="1371500"/>
            <a:ext cx="5131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Main cloud computing companies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d364634b0a_0_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850" y="2596223"/>
            <a:ext cx="2352626" cy="88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d364634b0a_0_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9875" y="2520025"/>
            <a:ext cx="1178267" cy="105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d364634b0a_0_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5200" y="2648849"/>
            <a:ext cx="2692051" cy="7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d364634b0a_0_54"/>
          <p:cNvSpPr txBox="1"/>
          <p:nvPr/>
        </p:nvSpPr>
        <p:spPr>
          <a:xfrm>
            <a:off x="687575" y="4027525"/>
            <a:ext cx="52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company has their own certification exams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7" name="Google Shape;267;gc90cdbe18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8" name="Google Shape;268;gc90cdbe18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9" name="Google Shape;269;gc90cdbe183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c90cdbe183_0_1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gc90cdbe183_0_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72" name="Google Shape;272;gc90cdbe183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c90cdbe183_0_1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What, why? 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c90cdbe183_0_1"/>
          <p:cNvSpPr txBox="1"/>
          <p:nvPr/>
        </p:nvSpPr>
        <p:spPr>
          <a:xfrm>
            <a:off x="4527150" y="457775"/>
            <a:ext cx="4073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AWS provide cloud computing services for anyone </a:t>
            </a:r>
            <a:r>
              <a:rPr b="1" i="0" lang="en" sz="155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 demand</a:t>
            </a:r>
            <a:r>
              <a:rPr b="0" i="0" lang="en" sz="155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550" u="none" cap="none" strike="noStrike">
              <a:solidFill>
                <a:srgbClr val="FF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 all the companies can afford having a datacenter, pay maintenance, power management, cooling, and upgrades 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	 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Ability to acquire resources as you need them and release resources when you no longer need them.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 as you go	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9" name="Google Shape;279;gd364634b0a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0" name="Google Shape;280;gd364634b0a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1" name="Google Shape;281;gd364634b0a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d364634b0a_0_102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gd364634b0a_0_10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84" name="Google Shape;284;gd364634b0a_0_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d364634b0a_0_10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Creating an AWS account: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d364634b0a_0_102"/>
          <p:cNvSpPr txBox="1"/>
          <p:nvPr/>
        </p:nvSpPr>
        <p:spPr>
          <a:xfrm>
            <a:off x="4527150" y="2134175"/>
            <a:ext cx="40734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Official documentation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1" name="Google Shape;291;gd364634b0a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2" name="Google Shape;292;gd364634b0a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3" name="Google Shape;293;gd364634b0a_0_67"/>
          <p:cNvPicPr preferRelativeResize="0"/>
          <p:nvPr/>
        </p:nvPicPr>
        <p:blipFill rotWithShape="1">
          <a:blip r:embed="rId4">
            <a:alphaModFix/>
          </a:blip>
          <a:srcRect b="0" l="2979" r="-2978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d364634b0a_0_67"/>
          <p:cNvSpPr txBox="1"/>
          <p:nvPr/>
        </p:nvSpPr>
        <p:spPr>
          <a:xfrm>
            <a:off x="381000" y="3810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d364634b0a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8075" y="925925"/>
            <a:ext cx="7453430" cy="40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d364634b0a_0_67"/>
          <p:cNvSpPr txBox="1"/>
          <p:nvPr/>
        </p:nvSpPr>
        <p:spPr>
          <a:xfrm>
            <a:off x="3406075" y="140150"/>
            <a:ext cx="52626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AWS has around 250 different services for different purposes and growing!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1" name="Google Shape;301;gd364634b0a_0_80"/>
          <p:cNvPicPr preferRelativeResize="0"/>
          <p:nvPr/>
        </p:nvPicPr>
        <p:blipFill rotWithShape="1">
          <a:blip r:embed="rId3">
            <a:alphaModFix/>
          </a:blip>
          <a:srcRect b="0" l="2979" r="-2978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d364634b0a_0_80"/>
          <p:cNvSpPr txBox="1"/>
          <p:nvPr/>
        </p:nvSpPr>
        <p:spPr>
          <a:xfrm>
            <a:off x="2563425" y="1088975"/>
            <a:ext cx="4232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Accessing AWS services 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d364634b0a_0_80"/>
          <p:cNvSpPr txBox="1"/>
          <p:nvPr/>
        </p:nvSpPr>
        <p:spPr>
          <a:xfrm>
            <a:off x="381000" y="3810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gd364634b0a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538" y="1869619"/>
            <a:ext cx="6634159" cy="259819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d364634b0a_0_80"/>
          <p:cNvSpPr txBox="1"/>
          <p:nvPr/>
        </p:nvSpPr>
        <p:spPr>
          <a:xfrm>
            <a:off x="3399625" y="4549475"/>
            <a:ext cx="20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Installation of AWS CLI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gd364634b0a_0_80"/>
          <p:cNvSpPr txBox="1"/>
          <p:nvPr/>
        </p:nvSpPr>
        <p:spPr>
          <a:xfrm>
            <a:off x="5838025" y="4549475"/>
            <a:ext cx="20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 library </a:t>
            </a:r>
            <a:r>
              <a:rPr b="1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boto3</a:t>
            </a:r>
            <a:endParaRPr b="1" i="0" sz="1400" u="none" cap="none" strike="noStrike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gd364634b0a_0_80"/>
          <p:cNvSpPr txBox="1"/>
          <p:nvPr/>
        </p:nvSpPr>
        <p:spPr>
          <a:xfrm>
            <a:off x="1114550" y="4549475"/>
            <a:ext cx="20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Your browser</a:t>
            </a:r>
            <a:endParaRPr b="1" i="0" sz="1400" u="none" cap="none" strike="noStrike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2" name="Google Shape;312;gd01744e478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3" name="Google Shape;313;gd01744e478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4" name="Google Shape;314;gd01744e478_0_1"/>
          <p:cNvPicPr preferRelativeResize="0"/>
          <p:nvPr/>
        </p:nvPicPr>
        <p:blipFill rotWithShape="1">
          <a:blip r:embed="rId4">
            <a:alphaModFix/>
          </a:blip>
          <a:srcRect b="0" l="2979" r="-2978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gd01744e478_0_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16" name="Google Shape;316;gd01744e478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d01744e478_0_1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How? 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d01744e478_0_1"/>
          <p:cNvSpPr txBox="1"/>
          <p:nvPr/>
        </p:nvSpPr>
        <p:spPr>
          <a:xfrm>
            <a:off x="4527150" y="1448375"/>
            <a:ext cx="4073400" cy="22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AWS has a world network of data centers full of computers available for rent 24/7 365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Data centers are organized in: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1" marL="9144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○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Regions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2" marL="13716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■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Availability Zones  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d01744e478_0_1"/>
          <p:cNvSpPr txBox="1"/>
          <p:nvPr/>
        </p:nvSpPr>
        <p:spPr>
          <a:xfrm>
            <a:off x="381000" y="3810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4" name="Google Shape;324;gd01744e478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5" name="Google Shape;325;gd01744e478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Google Shape;326;gd01744e478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d01744e478_0_13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AWS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d01744e478_0_13"/>
          <p:cNvSpPr txBox="1"/>
          <p:nvPr/>
        </p:nvSpPr>
        <p:spPr>
          <a:xfrm>
            <a:off x="3024900" y="880550"/>
            <a:ext cx="3044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Map of AWS regions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gd01744e478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8625" y="1683622"/>
            <a:ext cx="5701947" cy="315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